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AF46-F112-4B4E-9ACF-7CAFA45C7D15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58F0-D0AF-4658-A7F3-9E722DAB1B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01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AF46-F112-4B4E-9ACF-7CAFA45C7D15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58F0-D0AF-4658-A7F3-9E722DAB1B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03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AF46-F112-4B4E-9ACF-7CAFA45C7D15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58F0-D0AF-4658-A7F3-9E722DAB1B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88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AF46-F112-4B4E-9ACF-7CAFA45C7D15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58F0-D0AF-4658-A7F3-9E722DAB1B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4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AF46-F112-4B4E-9ACF-7CAFA45C7D15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58F0-D0AF-4658-A7F3-9E722DAB1B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43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AF46-F112-4B4E-9ACF-7CAFA45C7D15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58F0-D0AF-4658-A7F3-9E722DAB1B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04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AF46-F112-4B4E-9ACF-7CAFA45C7D15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58F0-D0AF-4658-A7F3-9E722DAB1B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7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AF46-F112-4B4E-9ACF-7CAFA45C7D15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58F0-D0AF-4658-A7F3-9E722DAB1B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6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AF46-F112-4B4E-9ACF-7CAFA45C7D15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58F0-D0AF-4658-A7F3-9E722DAB1B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75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AF46-F112-4B4E-9ACF-7CAFA45C7D15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58F0-D0AF-4658-A7F3-9E722DAB1B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36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AF46-F112-4B4E-9ACF-7CAFA45C7D15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58F0-D0AF-4658-A7F3-9E722DAB1B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87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9AF46-F112-4B4E-9ACF-7CAFA45C7D15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358F0-D0AF-4658-A7F3-9E722DAB1B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95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Курсовая работа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b="1" dirty="0"/>
              <a:t>Нормализация коротких сообщений пользователей социальных сетей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3861048"/>
            <a:ext cx="3776464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>
                <a:solidFill>
                  <a:schemeClr val="tx1"/>
                </a:solidFill>
              </a:rPr>
              <a:t>Выполнил: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Александров Никита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328 группа</a:t>
            </a: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Научный руководитель: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Коршунов Антон Викторович</a:t>
            </a:r>
          </a:p>
        </p:txBody>
      </p:sp>
    </p:spTree>
    <p:extLst>
      <p:ext uri="{BB962C8B-B14F-4D97-AF65-F5344CB8AC3E}">
        <p14:creationId xmlns:p14="http://schemas.microsoft.com/office/powerpoint/2010/main" val="3733530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2952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i="1" dirty="0" smtClean="0"/>
              <a:t>Спасибо за внимание!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160786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нормализации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2188839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Нормализация – приведение</a:t>
            </a:r>
            <a:r>
              <a:rPr lang="en-US" sz="2800" dirty="0" smtClean="0"/>
              <a:t> </a:t>
            </a:r>
            <a:r>
              <a:rPr lang="ru-RU" sz="2800" dirty="0" smtClean="0"/>
              <a:t>ошибочных </a:t>
            </a:r>
            <a:r>
              <a:rPr lang="ru-RU" sz="2800" dirty="0"/>
              <a:t>слов </a:t>
            </a:r>
            <a:r>
              <a:rPr lang="ru-RU" sz="2800" dirty="0" smtClean="0"/>
              <a:t>к </a:t>
            </a:r>
            <a:r>
              <a:rPr lang="ru-RU" sz="2800" dirty="0"/>
              <a:t>словарной </a:t>
            </a:r>
            <a:r>
              <a:rPr lang="ru-RU" sz="2800" dirty="0" smtClean="0"/>
              <a:t>форме</a:t>
            </a:r>
          </a:p>
          <a:p>
            <a:r>
              <a:rPr lang="ru-RU" sz="2800" dirty="0" smtClean="0"/>
              <a:t>В рассматриваемой области проблема усложняется</a:t>
            </a:r>
            <a:r>
              <a:rPr lang="ru-RU" sz="2800" dirty="0"/>
              <a:t> </a:t>
            </a:r>
            <a:r>
              <a:rPr lang="ru-RU" sz="2800" dirty="0" smtClean="0"/>
              <a:t>большим количеством ошибок:</a:t>
            </a:r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smtClean="0"/>
              <a:t>1. Количество символов (</a:t>
            </a:r>
            <a:r>
              <a:rPr lang="en-US" sz="2800" dirty="0" smtClean="0"/>
              <a:t>Twitter – 140</a:t>
            </a:r>
            <a:r>
              <a:rPr lang="ru-RU" sz="2800" dirty="0" smtClean="0"/>
              <a:t>)</a:t>
            </a:r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smtClean="0"/>
              <a:t>2. Неформальный стиль</a:t>
            </a:r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smtClean="0"/>
              <a:t>3. Обильное использование сленга</a:t>
            </a:r>
          </a:p>
          <a:p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73016"/>
            <a:ext cx="653011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19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Постановка задачи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2692895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ru-RU" dirty="0" smtClean="0"/>
              <a:t>Исследовать существующие методы нормализации коротких сообщений</a:t>
            </a:r>
          </a:p>
          <a:p>
            <a:pPr marL="514350" indent="-514350" algn="just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ru-RU" dirty="0" smtClean="0"/>
              <a:t>Разработать и реализовать алгоритм нормализации</a:t>
            </a:r>
          </a:p>
          <a:p>
            <a:pPr marL="514350" lvl="0" indent="-514350" algn="just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ru-RU" dirty="0" smtClean="0"/>
              <a:t>Произвести экспериментальную оценку качества результатов реализованного </a:t>
            </a:r>
            <a:r>
              <a:rPr lang="ru-RU" dirty="0"/>
              <a:t>метода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88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схема существующих алгоритмов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Выделение из сообщений </a:t>
            </a:r>
            <a:r>
              <a:rPr lang="ru-RU" dirty="0" err="1" smtClean="0"/>
              <a:t>несловарных</a:t>
            </a:r>
            <a:r>
              <a:rPr lang="ru-RU" dirty="0" smtClean="0"/>
              <a:t> </a:t>
            </a:r>
            <a:r>
              <a:rPr lang="ru-RU" dirty="0"/>
              <a:t>конструкций</a:t>
            </a:r>
          </a:p>
          <a:p>
            <a:pPr lvl="0"/>
            <a:r>
              <a:rPr lang="ru-RU" dirty="0"/>
              <a:t>Для каждого выделенного слова, </a:t>
            </a:r>
            <a:r>
              <a:rPr lang="ru-RU" dirty="0" smtClean="0"/>
              <a:t>построить </a:t>
            </a:r>
            <a:r>
              <a:rPr lang="ru-RU" dirty="0"/>
              <a:t>множество слов, которые могут быть его словарной формой</a:t>
            </a:r>
          </a:p>
          <a:p>
            <a:pPr lvl="0"/>
            <a:r>
              <a:rPr lang="ru-RU" dirty="0"/>
              <a:t>Отбор самого подходящего кандидата (на основе каких-то критериев) из множества, полученного на предыдущем шаге, который будет являться результатом нормализации данного слова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70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Существующие методы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TENOR (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NORmalisation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en-US" sz="2000" dirty="0" err="1" smtClean="0"/>
              <a:t>Aspell</a:t>
            </a:r>
            <a:r>
              <a:rPr lang="en-US" sz="2000" dirty="0" smtClean="0"/>
              <a:t> -&gt; Phonetic Similarity -&gt; Lexical Similarity -&gt; Trigram Language Model</a:t>
            </a:r>
            <a:endParaRPr lang="ru-RU" sz="2000" dirty="0" smtClean="0"/>
          </a:p>
          <a:p>
            <a:r>
              <a:rPr lang="en-US" dirty="0" smtClean="0"/>
              <a:t>Kaufmann</a:t>
            </a:r>
          </a:p>
          <a:p>
            <a:pPr marL="0" indent="0">
              <a:buNone/>
            </a:pPr>
            <a:r>
              <a:rPr lang="en-US" sz="2000" dirty="0" smtClean="0"/>
              <a:t>Preprocessing (</a:t>
            </a:r>
            <a:r>
              <a:rPr lang="en-US" sz="2000" dirty="0"/>
              <a:t>Orthographic </a:t>
            </a:r>
            <a:r>
              <a:rPr lang="en-US" sz="2000" dirty="0" smtClean="0"/>
              <a:t>Normalization, </a:t>
            </a:r>
            <a:r>
              <a:rPr lang="en-US" sz="2000" dirty="0"/>
              <a:t>Syntactic </a:t>
            </a:r>
            <a:r>
              <a:rPr lang="en-US" sz="2000" dirty="0" smtClean="0"/>
              <a:t>Disambiguation) -&gt; Machine Translation</a:t>
            </a:r>
            <a:endParaRPr lang="ru-RU" sz="2000" dirty="0" smtClean="0"/>
          </a:p>
          <a:p>
            <a:r>
              <a:rPr lang="en-US" dirty="0"/>
              <a:t>NICTA Victoria Research </a:t>
            </a:r>
            <a:r>
              <a:rPr lang="en-US" dirty="0" smtClean="0"/>
              <a:t>Laboratory</a:t>
            </a:r>
          </a:p>
          <a:p>
            <a:pPr marL="0" indent="0">
              <a:buNone/>
            </a:pPr>
            <a:r>
              <a:rPr lang="en-US" sz="2000" dirty="0" err="1"/>
              <a:t>Aspell</a:t>
            </a:r>
            <a:r>
              <a:rPr lang="en-US" sz="2000" dirty="0"/>
              <a:t> -&gt; Phonetic Similarity ,</a:t>
            </a:r>
            <a:r>
              <a:rPr lang="en-US" sz="2000" dirty="0" smtClean="0"/>
              <a:t> </a:t>
            </a:r>
            <a:r>
              <a:rPr lang="en-US" sz="2000" dirty="0"/>
              <a:t>Lexical Similarity ,</a:t>
            </a:r>
            <a:r>
              <a:rPr lang="en-US" sz="2000" dirty="0" smtClean="0"/>
              <a:t> </a:t>
            </a:r>
            <a:r>
              <a:rPr lang="en-US" sz="2000" dirty="0"/>
              <a:t>Trigram Language </a:t>
            </a:r>
            <a:r>
              <a:rPr lang="en-US" sz="2000" dirty="0" smtClean="0"/>
              <a:t>Model -&gt; SVM(words dependencies)</a:t>
            </a:r>
            <a:endParaRPr lang="ru-RU" sz="2000" dirty="0" smtClean="0"/>
          </a:p>
          <a:p>
            <a:r>
              <a:rPr lang="en-US" dirty="0" smtClean="0"/>
              <a:t>F. Liu, F. </a:t>
            </a:r>
            <a:r>
              <a:rPr lang="en-US" dirty="0" err="1" smtClean="0"/>
              <a:t>Weng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Letter Transformations: </a:t>
            </a:r>
            <a:r>
              <a:rPr lang="en-US" sz="2000" dirty="0"/>
              <a:t>Web based Data Collection -&gt; Letter-level Alignment -&gt; Sequence Labeling Model</a:t>
            </a:r>
            <a:endParaRPr lang="en-US" sz="20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334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Разработанный метод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6419056" cy="51125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i="1" dirty="0" smtClean="0"/>
              <a:t>За основу взят подход </a:t>
            </a:r>
            <a:r>
              <a:rPr lang="en-US" sz="2400" i="1" dirty="0" smtClean="0"/>
              <a:t>TENOR</a:t>
            </a:r>
            <a:endParaRPr lang="ru-RU" sz="2400" i="1" dirty="0" smtClean="0"/>
          </a:p>
          <a:p>
            <a:pPr marL="0" indent="0" algn="ctr">
              <a:buNone/>
            </a:pPr>
            <a:endParaRPr lang="ru-RU" sz="2400" i="1" dirty="0" smtClean="0"/>
          </a:p>
          <a:p>
            <a:pPr marL="0" indent="0">
              <a:buNone/>
            </a:pPr>
            <a:r>
              <a:rPr lang="ru-RU" sz="2400" b="1" dirty="0" smtClean="0"/>
              <a:t>Схема работы:</a:t>
            </a:r>
          </a:p>
          <a:p>
            <a:pPr marL="0" lvl="0" indent="0">
              <a:buNone/>
            </a:pPr>
            <a:r>
              <a:rPr lang="ru-RU" sz="2400" b="1" dirty="0" smtClean="0"/>
              <a:t>1. </a:t>
            </a:r>
            <a:r>
              <a:rPr lang="ru-RU" sz="2400" dirty="0" smtClean="0"/>
              <a:t>Выделить </a:t>
            </a:r>
            <a:r>
              <a:rPr lang="ru-RU" sz="2400" dirty="0"/>
              <a:t>из сообщения </a:t>
            </a:r>
            <a:r>
              <a:rPr lang="en-US" sz="2400" dirty="0"/>
              <a:t>OOV</a:t>
            </a:r>
            <a:r>
              <a:rPr lang="ru-RU" sz="2400" dirty="0"/>
              <a:t>-слова, которые необходимо привести к нормальной </a:t>
            </a:r>
            <a:r>
              <a:rPr lang="ru-RU" sz="2400" dirty="0" smtClean="0"/>
              <a:t>форме (</a:t>
            </a:r>
            <a:r>
              <a:rPr lang="en-US" sz="2400" dirty="0" smtClean="0"/>
              <a:t>GNU </a:t>
            </a:r>
            <a:r>
              <a:rPr lang="en-US" sz="2400" dirty="0" err="1" smtClean="0"/>
              <a:t>Aspell</a:t>
            </a:r>
            <a:r>
              <a:rPr lang="en-US" sz="2400" dirty="0" smtClean="0"/>
              <a:t>)</a:t>
            </a:r>
            <a:endParaRPr lang="ru-RU" sz="2400" dirty="0"/>
          </a:p>
          <a:p>
            <a:pPr marL="0" lvl="0" indent="0">
              <a:buNone/>
            </a:pPr>
            <a:r>
              <a:rPr lang="ru-RU" sz="2400" b="1" dirty="0" smtClean="0"/>
              <a:t>2. </a:t>
            </a:r>
            <a:r>
              <a:rPr lang="ru-RU" sz="2400" dirty="0" smtClean="0"/>
              <a:t>Для </a:t>
            </a:r>
            <a:r>
              <a:rPr lang="ru-RU" sz="2400" dirty="0"/>
              <a:t>каждого </a:t>
            </a:r>
            <a:r>
              <a:rPr lang="en-US" sz="2400" dirty="0"/>
              <a:t>OOV</a:t>
            </a:r>
            <a:r>
              <a:rPr lang="ru-RU" sz="2400" dirty="0"/>
              <a:t>-</a:t>
            </a:r>
            <a:r>
              <a:rPr lang="en-US" sz="2400" dirty="0"/>
              <a:t>c</a:t>
            </a:r>
            <a:r>
              <a:rPr lang="ru-RU" sz="2400" dirty="0"/>
              <a:t>лова построить список слов, которые могут являться его нормальной формой</a:t>
            </a:r>
          </a:p>
          <a:p>
            <a:pPr marL="273050" indent="0">
              <a:buNone/>
            </a:pPr>
            <a:r>
              <a:rPr lang="ru-RU" sz="2400" dirty="0" smtClean="0"/>
              <a:t>2.1</a:t>
            </a:r>
            <a:r>
              <a:rPr lang="ru-RU" sz="2400" dirty="0"/>
              <a:t>. Определение часто употребляющихся простых </a:t>
            </a:r>
            <a:r>
              <a:rPr lang="ru-RU" sz="2400" dirty="0" smtClean="0"/>
              <a:t>трансформаций </a:t>
            </a:r>
            <a:r>
              <a:rPr lang="ru-RU" sz="2400" dirty="0"/>
              <a:t>слов</a:t>
            </a:r>
          </a:p>
          <a:p>
            <a:pPr marL="273050" indent="0">
              <a:buNone/>
            </a:pPr>
            <a:r>
              <a:rPr lang="ru-RU" sz="2400" dirty="0" smtClean="0"/>
              <a:t>2.2</a:t>
            </a:r>
            <a:r>
              <a:rPr lang="ru-RU" sz="2400" dirty="0"/>
              <a:t>. Фильтрация списка слов по фонетической </a:t>
            </a:r>
            <a:r>
              <a:rPr lang="ru-RU" sz="2400" dirty="0" smtClean="0"/>
              <a:t>близости</a:t>
            </a:r>
            <a:r>
              <a:rPr lang="en-US" sz="2400" dirty="0" smtClean="0"/>
              <a:t> (Double </a:t>
            </a:r>
            <a:r>
              <a:rPr lang="en-US" sz="2400" dirty="0" err="1" smtClean="0"/>
              <a:t>Metaphone</a:t>
            </a:r>
            <a:r>
              <a:rPr lang="en-US" sz="2400" dirty="0" smtClean="0"/>
              <a:t>)</a:t>
            </a:r>
            <a:endParaRPr lang="ru-RU" sz="2400" dirty="0"/>
          </a:p>
          <a:p>
            <a:pPr marL="273050" indent="0">
              <a:buNone/>
            </a:pPr>
            <a:r>
              <a:rPr lang="ru-RU" sz="2400" dirty="0" smtClean="0"/>
              <a:t>2.3</a:t>
            </a:r>
            <a:r>
              <a:rPr lang="ru-RU" sz="2400" dirty="0"/>
              <a:t>. Фильтрация списка слов по лексической </a:t>
            </a:r>
            <a:r>
              <a:rPr lang="ru-RU" sz="2400" dirty="0" smtClean="0"/>
              <a:t>близости</a:t>
            </a:r>
            <a:r>
              <a:rPr lang="en-US" sz="2400" dirty="0" smtClean="0"/>
              <a:t> (Gestalt Pattern Matching)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3</a:t>
            </a:r>
            <a:r>
              <a:rPr lang="ru-RU" sz="2400" b="1" dirty="0"/>
              <a:t>.  </a:t>
            </a:r>
            <a:r>
              <a:rPr lang="ru-RU" sz="2400" dirty="0"/>
              <a:t>Выбор самого подходящего </a:t>
            </a:r>
            <a:r>
              <a:rPr lang="ru-RU" sz="2400" dirty="0" smtClean="0"/>
              <a:t>кандидата</a:t>
            </a:r>
            <a:r>
              <a:rPr lang="en-US" sz="2400" dirty="0" smtClean="0"/>
              <a:t> (Trigram Langu</a:t>
            </a:r>
            <a:r>
              <a:rPr lang="en-US" sz="2400" dirty="0"/>
              <a:t>a</a:t>
            </a:r>
            <a:r>
              <a:rPr lang="en-US" sz="2400" dirty="0" smtClean="0"/>
              <a:t>ge Model)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60848"/>
            <a:ext cx="2163564" cy="320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599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работы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486869"/>
              </p:ext>
            </p:extLst>
          </p:nvPr>
        </p:nvGraphicFramePr>
        <p:xfrm>
          <a:off x="611560" y="1484784"/>
          <a:ext cx="8208912" cy="36724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04256"/>
                <a:gridCol w="5904656"/>
              </a:tblGrid>
              <a:tr h="549356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r>
                        <a:rPr lang="en-US" baseline="0" dirty="0" smtClean="0"/>
                        <a:t> tweet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new pix </a:t>
                      </a:r>
                      <a:r>
                        <a:rPr lang="en-US" dirty="0" err="1" smtClean="0"/>
                        <a:t>comming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tomoroe</a:t>
                      </a:r>
                      <a:endParaRPr lang="ru-RU" dirty="0" smtClean="0"/>
                    </a:p>
                  </a:txBody>
                  <a:tcPr/>
                </a:tc>
              </a:tr>
              <a:tr h="2573696"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 variants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new*</a:t>
                      </a:r>
                      <a:r>
                        <a:rPr lang="en-US" dirty="0" err="1" smtClean="0"/>
                        <a:t>IV~pictures</a:t>
                      </a:r>
                      <a:r>
                        <a:rPr lang="en-US" dirty="0" smtClean="0"/>
                        <a:t>*</a:t>
                      </a:r>
                      <a:r>
                        <a:rPr lang="en-US" smtClean="0"/>
                        <a:t>OOV~cumming</a:t>
                      </a:r>
                      <a:r>
                        <a:rPr lang="en-US" dirty="0" smtClean="0"/>
                        <a:t>*gumming*comings*commingle*</a:t>
                      </a:r>
                      <a:r>
                        <a:rPr lang="en-US" dirty="0" err="1" smtClean="0"/>
                        <a:t>cummings</a:t>
                      </a:r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cameoing</a:t>
                      </a:r>
                      <a:r>
                        <a:rPr lang="en-US" dirty="0" smtClean="0"/>
                        <a:t>*gaming*coming*</a:t>
                      </a:r>
                      <a:r>
                        <a:rPr lang="en-US" dirty="0" err="1" smtClean="0"/>
                        <a:t>comming</a:t>
                      </a:r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OOV~tumor</a:t>
                      </a:r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tumour</a:t>
                      </a:r>
                      <a:r>
                        <a:rPr lang="en-US" dirty="0" smtClean="0"/>
                        <a:t>*</a:t>
                      </a:r>
                      <a:r>
                        <a:rPr lang="en-US" dirty="0" err="1" smtClean="0"/>
                        <a:t>tomoroe</a:t>
                      </a:r>
                      <a:r>
                        <a:rPr lang="en-US" dirty="0" smtClean="0"/>
                        <a:t>*OOV~</a:t>
                      </a:r>
                      <a:endParaRPr lang="ru-RU" dirty="0"/>
                    </a:p>
                  </a:txBody>
                  <a:tcPr/>
                </a:tc>
              </a:tr>
              <a:tr h="549356">
                <a:tc>
                  <a:txBody>
                    <a:bodyPr/>
                    <a:lstStyle/>
                    <a:p>
                      <a:r>
                        <a:rPr lang="en-US" dirty="0" smtClean="0"/>
                        <a:t>Normalized tweet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pictures coming tumor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86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результатов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27861"/>
              </p:ext>
            </p:extLst>
          </p:nvPr>
        </p:nvGraphicFramePr>
        <p:xfrm>
          <a:off x="582647" y="1340768"/>
          <a:ext cx="6437624" cy="1080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2277"/>
                <a:gridCol w="1335146"/>
                <a:gridCol w="1238962"/>
                <a:gridCol w="2551239"/>
              </a:tblGrid>
              <a:tr h="3343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400">
                          <a:effectLst/>
                        </a:rPr>
                        <a:t>OOV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400">
                          <a:effectLst/>
                        </a:rPr>
                        <a:t>IV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Точность</a:t>
                      </a:r>
                      <a:r>
                        <a:rPr lang="en-US" sz="1400" dirty="0">
                          <a:effectLst/>
                        </a:rPr>
                        <a:t>: P = A / (A+B)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Полнота</a:t>
                      </a:r>
                      <a:r>
                        <a:rPr lang="en-US" sz="1400" dirty="0">
                          <a:effectLst/>
                        </a:rPr>
                        <a:t>: R = A / (A+C)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400" dirty="0">
                          <a:effectLst/>
                        </a:rPr>
                        <a:t>F1: F=2PR / (P+R)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499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Найден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400" dirty="0">
                          <a:effectLst/>
                        </a:rPr>
                        <a:t>B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8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Не найден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400" dirty="0">
                          <a:effectLst/>
                        </a:rPr>
                        <a:t>D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894873"/>
              </p:ext>
            </p:extLst>
          </p:nvPr>
        </p:nvGraphicFramePr>
        <p:xfrm>
          <a:off x="611560" y="2852936"/>
          <a:ext cx="429831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205"/>
                <a:gridCol w="1519555"/>
                <a:gridCol w="151955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Точность</a:t>
                      </a:r>
                      <a:r>
                        <a:rPr lang="en-US" sz="1400" dirty="0">
                          <a:effectLst/>
                        </a:rPr>
                        <a:t>, %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Полнота</a:t>
                      </a:r>
                      <a:r>
                        <a:rPr lang="en-US" sz="1400" dirty="0">
                          <a:effectLst/>
                        </a:rPr>
                        <a:t>, %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400" dirty="0">
                          <a:effectLst/>
                        </a:rPr>
                        <a:t>F1, %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89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97</a:t>
                      </a:r>
                      <a:r>
                        <a:rPr lang="en-US" sz="1400">
                          <a:effectLst/>
                        </a:rPr>
                        <a:t>.</a:t>
                      </a: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93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560" y="3573016"/>
            <a:ext cx="2526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WenQuanYi Micro Hei"/>
                <a:cs typeface="Calibri" pitchFamily="34" charset="0"/>
              </a:rPr>
              <a:t>Обнаружение OOV: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249585"/>
              </p:ext>
            </p:extLst>
          </p:nvPr>
        </p:nvGraphicFramePr>
        <p:xfrm>
          <a:off x="611560" y="4077072"/>
          <a:ext cx="7848872" cy="2156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6505"/>
                <a:gridCol w="1443320"/>
                <a:gridCol w="1578631"/>
                <a:gridCol w="1880416"/>
              </a:tblGrid>
              <a:tr h="2360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Точность</a:t>
                      </a:r>
                      <a:r>
                        <a:rPr lang="en-US" sz="1400">
                          <a:effectLst/>
                        </a:rPr>
                        <a:t>, %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Полнота</a:t>
                      </a:r>
                      <a:r>
                        <a:rPr lang="en-US" sz="1400" dirty="0">
                          <a:effectLst/>
                        </a:rPr>
                        <a:t>, %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400">
                          <a:effectLst/>
                        </a:rPr>
                        <a:t>F1, %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69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Немодифицированный</a:t>
                      </a:r>
                      <a:r>
                        <a:rPr lang="ru-RU" sz="1400" dirty="0">
                          <a:effectLst/>
                        </a:rPr>
                        <a:t> корпус. Использование словаря исключений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80.0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48.5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60.4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69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Немодифицированный</a:t>
                      </a:r>
                      <a:r>
                        <a:rPr lang="ru-RU" sz="1400" dirty="0">
                          <a:effectLst/>
                        </a:rPr>
                        <a:t> корпус. Без использования словаря исключений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53.4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37.8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44.3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69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Модифицированный корпус. Использование словаря исключений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90.7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65.3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       76.0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WenQuanYi Micro He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1520" y="2420888"/>
            <a:ext cx="24804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WenQuanYi Micro Hei" charset="0"/>
                <a:cs typeface="Calibri" pitchFamily="34" charset="0"/>
              </a:rPr>
              <a:t>Нормализация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Arial" pitchFamily="34" charset="0"/>
                <a:ea typeface="WenQuanYi Micro Hei" charset="0"/>
                <a:cs typeface="Calibri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399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571184" cy="506915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Исследованы </a:t>
            </a:r>
            <a:r>
              <a:rPr lang="ru-RU" dirty="0"/>
              <a:t>существующие алгоритмы нормализации коротких сообщений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Разработан </a:t>
            </a:r>
            <a:r>
              <a:rPr lang="ru-RU" dirty="0"/>
              <a:t>метод нормализации коротких сообщений, основанный на сравнении слов по фонетической и лексикологической близости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Создан </a:t>
            </a:r>
            <a:r>
              <a:rPr lang="ru-RU" dirty="0"/>
              <a:t>прототип системы нормализации, </a:t>
            </a:r>
            <a:r>
              <a:rPr lang="ru-RU" dirty="0" smtClean="0"/>
              <a:t>подтверждающий</a:t>
            </a:r>
            <a:r>
              <a:rPr lang="en-US" dirty="0" smtClean="0"/>
              <a:t> </a:t>
            </a:r>
            <a:r>
              <a:rPr lang="ru-RU" dirty="0" smtClean="0"/>
              <a:t>работоспособность </a:t>
            </a:r>
            <a:r>
              <a:rPr lang="ru-RU" dirty="0"/>
              <a:t>данного  </a:t>
            </a:r>
            <a:r>
              <a:rPr lang="ru-RU" dirty="0" smtClean="0"/>
              <a:t>метода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Произведена экспериментальная оценка качества результатов разработанного метода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9712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419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Курсовая работа  Нормализация коротких сообщений пользователей социальных сетей </vt:lpstr>
      <vt:lpstr>Проблема нормализации</vt:lpstr>
      <vt:lpstr>Постановка задачи</vt:lpstr>
      <vt:lpstr>Общая схема существующих алгоритмов</vt:lpstr>
      <vt:lpstr>Существующие методы</vt:lpstr>
      <vt:lpstr>Разработанный метод</vt:lpstr>
      <vt:lpstr>Пример работы</vt:lpstr>
      <vt:lpstr>Анализ результатов</vt:lpstr>
      <vt:lpstr>Результаты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  Нормализация коротких сообщений пользователей социальных сетей </dc:title>
  <dc:creator>Samsung</dc:creator>
  <cp:lastModifiedBy>Samsung</cp:lastModifiedBy>
  <cp:revision>23</cp:revision>
  <dcterms:created xsi:type="dcterms:W3CDTF">2013-05-19T13:43:07Z</dcterms:created>
  <dcterms:modified xsi:type="dcterms:W3CDTF">2013-05-24T20:27:34Z</dcterms:modified>
</cp:coreProperties>
</file>